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2" r:id="rId1"/>
  </p:sldMasterIdLst>
  <p:sldIdLst>
    <p:sldId id="256" r:id="rId2"/>
    <p:sldId id="267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1133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13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37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818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76903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5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50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55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952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32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304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97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9111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9236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660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253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8703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2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0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padlet.com/nazziraabdinassir/ar-vr-ydrcsjcf3dr2gnm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ieeexplore.ieee.org/document/6109424" TargetMode="External"/><Relationship Id="rId3" Type="http://schemas.openxmlformats.org/officeDocument/2006/relationships/hyperlink" Target="https://link.springer.com/article/10.1007/s10209-004-0098-x" TargetMode="External"/><Relationship Id="rId7" Type="http://schemas.openxmlformats.org/officeDocument/2006/relationships/hyperlink" Target="https://doi.org/10.1016/j.tourman.2019.104002" TargetMode="External"/><Relationship Id="rId2" Type="http://schemas.openxmlformats.org/officeDocument/2006/relationships/hyperlink" Target="https://doi.org/10.1016/j.cag.2018.03.00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3390/information12020073" TargetMode="External"/><Relationship Id="rId11" Type="http://schemas.openxmlformats.org/officeDocument/2006/relationships/hyperlink" Target="https://doi.org/10.1109/ISMAR.2012.6402565" TargetMode="External"/><Relationship Id="rId5" Type="http://schemas.openxmlformats.org/officeDocument/2006/relationships/hyperlink" Target="https://doi.org/10.1109/ISMAR.2009.5336486" TargetMode="External"/><Relationship Id="rId10" Type="http://schemas.openxmlformats.org/officeDocument/2006/relationships/hyperlink" Target="https://doi.org/10.1016/j.cag.2009.11.002" TargetMode="External"/><Relationship Id="rId4" Type="http://schemas.openxmlformats.org/officeDocument/2006/relationships/hyperlink" Target="https://doi.org/10.1016/j.chb.2016.11.038" TargetMode="External"/><Relationship Id="rId9" Type="http://schemas.openxmlformats.org/officeDocument/2006/relationships/hyperlink" Target="https://www.routledge.com/Museums-in-the-Digital-Age/Parry/p/book/9780415342040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timeter.com/app/presentation/al8g92yd8gfy1ucd6hjrm7asdvv1xth4/edit?question=2ynjbq1rz2a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timeter.com/app/presentation/al8g92yd8gfy1ucd6hjrm7asdvv1xth4/edit?question=2ynjbq1rz2a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Ескерткішті</a:t>
            </a:r>
            <a:r>
              <a:rPr dirty="0"/>
              <a:t> AR/VR </a:t>
            </a:r>
            <a:r>
              <a:rPr dirty="0" err="1"/>
              <a:t>форматқа</a:t>
            </a:r>
            <a:r>
              <a:rPr dirty="0"/>
              <a:t> </a:t>
            </a:r>
            <a:r>
              <a:rPr dirty="0" err="1"/>
              <a:t>көшіру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 smtClean="0"/>
              <a:t>Семинар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5845427"/>
              </p:ext>
            </p:extLst>
          </p:nvPr>
        </p:nvGraphicFramePr>
        <p:xfrm>
          <a:off x="987879" y="767443"/>
          <a:ext cx="7633608" cy="5483630"/>
        </p:xfrm>
        <a:graphic>
          <a:graphicData uri="http://schemas.openxmlformats.org/drawingml/2006/table">
            <a:tbl>
              <a:tblPr/>
              <a:tblGrid>
                <a:gridCol w="2544536">
                  <a:extLst>
                    <a:ext uri="{9D8B030D-6E8A-4147-A177-3AD203B41FA5}">
                      <a16:colId xmlns:a16="http://schemas.microsoft.com/office/drawing/2014/main" val="1255945719"/>
                    </a:ext>
                  </a:extLst>
                </a:gridCol>
                <a:gridCol w="2544536">
                  <a:extLst>
                    <a:ext uri="{9D8B030D-6E8A-4147-A177-3AD203B41FA5}">
                      <a16:colId xmlns:a16="http://schemas.microsoft.com/office/drawing/2014/main" val="3259049163"/>
                    </a:ext>
                  </a:extLst>
                </a:gridCol>
                <a:gridCol w="2544536">
                  <a:extLst>
                    <a:ext uri="{9D8B030D-6E8A-4147-A177-3AD203B41FA5}">
                      <a16:colId xmlns:a16="http://schemas.microsoft.com/office/drawing/2014/main" val="1190989174"/>
                    </a:ext>
                  </a:extLst>
                </a:gridCol>
              </a:tblGrid>
              <a:tr h="200737">
                <a:tc>
                  <a:txBody>
                    <a:bodyPr/>
                    <a:lstStyle/>
                    <a:p>
                      <a:r>
                        <a:rPr lang="ru-RU" sz="1200" b="1" dirty="0" err="1"/>
                        <a:t>Уақыт</a:t>
                      </a:r>
                      <a:endParaRPr lang="ru-RU" sz="1200" b="1" dirty="0"/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/>
                        <a:t>Этап</a:t>
                      </a:r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err="1"/>
                        <a:t>Қысқаша</a:t>
                      </a:r>
                      <a:r>
                        <a:rPr lang="ru-RU" sz="1200" b="1" dirty="0"/>
                        <a:t> </a:t>
                      </a:r>
                      <a:r>
                        <a:rPr lang="ru-RU" sz="1200" b="1" dirty="0" err="1"/>
                        <a:t>сипаттама</a:t>
                      </a:r>
                      <a:endParaRPr lang="ru-RU" sz="1200" b="1" dirty="0"/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1489608"/>
                  </a:ext>
                </a:extLst>
              </a:tr>
              <a:tr h="802946">
                <a:tc>
                  <a:txBody>
                    <a:bodyPr/>
                    <a:lstStyle/>
                    <a:p>
                      <a:r>
                        <a:rPr lang="ru-RU" sz="1200"/>
                        <a:t>10 мин</a:t>
                      </a:r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/>
                        <a:t>Кіріспе</a:t>
                      </a:r>
                      <a:endParaRPr lang="ru-RU" sz="1200" dirty="0"/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/>
                        <a:t>- Қысқаша пікірталас: “Болашақ музей қандай болу керек?”- </a:t>
                      </a:r>
                      <a:r>
                        <a:rPr lang="en-US" sz="1200"/>
                        <a:t>Mentimeter </a:t>
                      </a:r>
                      <a:r>
                        <a:rPr lang="ru-RU" sz="1200"/>
                        <a:t>не ауызша </a:t>
                      </a:r>
                      <a:r>
                        <a:rPr lang="en-US" sz="1200"/>
                        <a:t>brainstorm</a:t>
                      </a:r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9974374"/>
                  </a:ext>
                </a:extLst>
              </a:tr>
              <a:tr h="1104051">
                <a:tc>
                  <a:txBody>
                    <a:bodyPr/>
                    <a:lstStyle/>
                    <a:p>
                      <a:r>
                        <a:rPr lang="ru-RU" sz="1200"/>
                        <a:t>15 мин</a:t>
                      </a:r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/>
                        <a:t>Мақаланы талдау</a:t>
                      </a:r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/>
                        <a:t>- Студенттер 5-6 абзацты дауыстап оқиды- Сұрақтар: “</a:t>
                      </a:r>
                      <a:r>
                        <a:rPr lang="en-US" sz="1200"/>
                        <a:t>AR </a:t>
                      </a:r>
                      <a:r>
                        <a:rPr lang="ru-RU" sz="1200"/>
                        <a:t>қандай мақсатта қолданылған?”, “</a:t>
                      </a:r>
                      <a:r>
                        <a:rPr lang="en-US" sz="1200"/>
                        <a:t>QR </a:t>
                      </a:r>
                      <a:r>
                        <a:rPr lang="ru-RU" sz="1200"/>
                        <a:t>арқылы не іске қосылған?”</a:t>
                      </a:r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0259909"/>
                  </a:ext>
                </a:extLst>
              </a:tr>
              <a:tr h="953499">
                <a:tc>
                  <a:txBody>
                    <a:bodyPr/>
                    <a:lstStyle/>
                    <a:p>
                      <a:r>
                        <a:rPr lang="ru-RU" sz="1200" dirty="0"/>
                        <a:t>20 мин</a:t>
                      </a:r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/>
                        <a:t>Топтық жұмыс: AR музей сценариі</a:t>
                      </a:r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- </a:t>
                      </a:r>
                      <a:r>
                        <a:rPr lang="ru-RU" sz="1200" dirty="0" err="1"/>
                        <a:t>Әр</a:t>
                      </a:r>
                      <a:r>
                        <a:rPr lang="ru-RU" sz="1200" dirty="0"/>
                        <a:t> топ (1-2 </a:t>
                      </a:r>
                      <a:r>
                        <a:rPr lang="ru-RU" sz="1200" dirty="0" err="1"/>
                        <a:t>адамнан</a:t>
                      </a:r>
                      <a:r>
                        <a:rPr lang="ru-RU" sz="1200" dirty="0"/>
                        <a:t>): </a:t>
                      </a:r>
                      <a:r>
                        <a:rPr lang="ru-RU" sz="1200" i="1" dirty="0"/>
                        <a:t>"Виртуалды музей залы" </a:t>
                      </a:r>
                      <a:r>
                        <a:rPr lang="ru-RU" sz="1200" i="1" dirty="0" err="1"/>
                        <a:t>идеясын</a:t>
                      </a:r>
                      <a:r>
                        <a:rPr lang="ru-RU" sz="1200" i="1" dirty="0"/>
                        <a:t> </a:t>
                      </a:r>
                      <a:r>
                        <a:rPr lang="ru-RU" sz="1200" i="1" dirty="0" err="1"/>
                        <a:t>ойлап</a:t>
                      </a:r>
                      <a:r>
                        <a:rPr lang="ru-RU" sz="1200" i="1" dirty="0"/>
                        <a:t> </a:t>
                      </a:r>
                      <a:r>
                        <a:rPr lang="ru-RU" sz="1200" i="1" dirty="0" err="1"/>
                        <a:t>табады</a:t>
                      </a:r>
                      <a:r>
                        <a:rPr lang="ru-RU" sz="1200" dirty="0"/>
                        <a:t>– </a:t>
                      </a:r>
                      <a:r>
                        <a:rPr lang="ru-RU" sz="1200" dirty="0" err="1"/>
                        <a:t>қандай</a:t>
                      </a:r>
                      <a:r>
                        <a:rPr lang="ru-RU" sz="1200" dirty="0"/>
                        <a:t> </a:t>
                      </a:r>
                      <a:r>
                        <a:rPr lang="ru-RU" sz="1200" dirty="0" err="1"/>
                        <a:t>экспонаттар</a:t>
                      </a:r>
                      <a:r>
                        <a:rPr lang="ru-RU" sz="1200" dirty="0"/>
                        <a:t>, не </a:t>
                      </a:r>
                      <a:r>
                        <a:rPr lang="ru-RU" sz="1200" dirty="0" err="1"/>
                        <a:t>іске</a:t>
                      </a:r>
                      <a:r>
                        <a:rPr lang="ru-RU" sz="1200" dirty="0"/>
                        <a:t> </a:t>
                      </a:r>
                      <a:r>
                        <a:rPr lang="ru-RU" sz="1200" dirty="0" err="1"/>
                        <a:t>қосылады</a:t>
                      </a:r>
                      <a:r>
                        <a:rPr lang="ru-RU" sz="1200" dirty="0"/>
                        <a:t>, </a:t>
                      </a:r>
                      <a:r>
                        <a:rPr lang="en-US" sz="1200" dirty="0"/>
                        <a:t>QR, </a:t>
                      </a:r>
                      <a:r>
                        <a:rPr lang="ru-RU" sz="1200" dirty="0" err="1"/>
                        <a:t>дыбыс</a:t>
                      </a:r>
                      <a:endParaRPr lang="ru-RU" sz="1200" dirty="0"/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3599670"/>
                  </a:ext>
                </a:extLst>
              </a:tr>
              <a:tr h="802946">
                <a:tc>
                  <a:txBody>
                    <a:bodyPr/>
                    <a:lstStyle/>
                    <a:p>
                      <a:r>
                        <a:rPr lang="ru-RU" sz="1200"/>
                        <a:t>15 мин</a:t>
                      </a:r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Padlet/</a:t>
                      </a:r>
                      <a:r>
                        <a:rPr lang="ru-RU" sz="1200"/>
                        <a:t>қағаз қабырға</a:t>
                      </a:r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- </a:t>
                      </a:r>
                      <a:r>
                        <a:rPr lang="ru-RU" sz="1200" dirty="0" err="1"/>
                        <a:t>Барлық</a:t>
                      </a:r>
                      <a:r>
                        <a:rPr lang="ru-RU" sz="1200" dirty="0"/>
                        <a:t> топ “виртуалды </a:t>
                      </a:r>
                      <a:r>
                        <a:rPr lang="ru-RU" sz="1200" dirty="0" err="1"/>
                        <a:t>залын</a:t>
                      </a:r>
                      <a:r>
                        <a:rPr lang="ru-RU" sz="1200" dirty="0"/>
                        <a:t>” </a:t>
                      </a:r>
                      <a:r>
                        <a:rPr lang="en-US" sz="1200" dirty="0" err="1"/>
                        <a:t>Padlet</a:t>
                      </a:r>
                      <a:r>
                        <a:rPr lang="en-US" sz="1200" dirty="0"/>
                        <a:t> </a:t>
                      </a:r>
                      <a:r>
                        <a:rPr lang="ru-RU" sz="1200" dirty="0"/>
                        <a:t>не </a:t>
                      </a:r>
                      <a:r>
                        <a:rPr lang="ru-RU" sz="1200" dirty="0" err="1"/>
                        <a:t>флипчартқа</a:t>
                      </a:r>
                      <a:r>
                        <a:rPr lang="ru-RU" sz="1200" dirty="0"/>
                        <a:t> </a:t>
                      </a:r>
                      <a:r>
                        <a:rPr lang="ru-RU" sz="1200" dirty="0" err="1"/>
                        <a:t>салып</a:t>
                      </a:r>
                      <a:r>
                        <a:rPr lang="ru-RU" sz="1200" dirty="0"/>
                        <a:t>, </a:t>
                      </a:r>
                      <a:r>
                        <a:rPr lang="ru-RU" sz="1200" b="1" dirty="0"/>
                        <a:t>экспонат </a:t>
                      </a:r>
                      <a:r>
                        <a:rPr lang="ru-RU" sz="1200" b="1" dirty="0" err="1"/>
                        <a:t>картасын</a:t>
                      </a:r>
                      <a:r>
                        <a:rPr lang="ru-RU" sz="1200" dirty="0"/>
                        <a:t> </a:t>
                      </a:r>
                      <a:r>
                        <a:rPr lang="ru-RU" sz="1200" dirty="0" err="1"/>
                        <a:t>сипаттайды</a:t>
                      </a:r>
                      <a:endParaRPr lang="ru-RU" sz="1200" dirty="0"/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5220187"/>
                  </a:ext>
                </a:extLst>
              </a:tr>
              <a:tr h="802946">
                <a:tc>
                  <a:txBody>
                    <a:bodyPr/>
                    <a:lstStyle/>
                    <a:p>
                      <a:r>
                        <a:rPr lang="ru-RU" sz="1200"/>
                        <a:t>25 мин</a:t>
                      </a:r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/>
                        <a:t>Топтық таныстыру</a:t>
                      </a:r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/>
                        <a:t>- Әр топ 3-5 минут жобасын таныстырады: экспозиция атауы, қолданушы не көреді, қандай технология</a:t>
                      </a:r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6268943"/>
                  </a:ext>
                </a:extLst>
              </a:tr>
              <a:tr h="802946">
                <a:tc>
                  <a:txBody>
                    <a:bodyPr/>
                    <a:lstStyle/>
                    <a:p>
                      <a:r>
                        <a:rPr lang="ru-RU" sz="1200"/>
                        <a:t>10 мин</a:t>
                      </a:r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/>
                        <a:t>Қорытынды</a:t>
                      </a:r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- </a:t>
                      </a:r>
                      <a:r>
                        <a:rPr lang="ru-RU" sz="1200" dirty="0" err="1"/>
                        <a:t>Қай</a:t>
                      </a:r>
                      <a:r>
                        <a:rPr lang="ru-RU" sz="1200" dirty="0"/>
                        <a:t> идея ерекше </a:t>
                      </a:r>
                      <a:r>
                        <a:rPr lang="ru-RU" sz="1200" dirty="0" err="1"/>
                        <a:t>болды</a:t>
                      </a:r>
                      <a:r>
                        <a:rPr lang="ru-RU" sz="1200" dirty="0"/>
                        <a:t>? </a:t>
                      </a:r>
                      <a:r>
                        <a:rPr lang="ru-RU" sz="1200" dirty="0" err="1"/>
                        <a:t>Неліктен</a:t>
                      </a:r>
                      <a:r>
                        <a:rPr lang="ru-RU" sz="1200" dirty="0"/>
                        <a:t>?- </a:t>
                      </a:r>
                      <a:r>
                        <a:rPr lang="ru-RU" sz="1200" dirty="0" err="1"/>
                        <a:t>Пікір</a:t>
                      </a:r>
                      <a:r>
                        <a:rPr lang="ru-RU" sz="1200" dirty="0"/>
                        <a:t> алмасу: “</a:t>
                      </a:r>
                      <a:r>
                        <a:rPr lang="ru-RU" sz="1200" dirty="0" err="1"/>
                        <a:t>Мұндай</a:t>
                      </a:r>
                      <a:r>
                        <a:rPr lang="ru-RU" sz="1200" dirty="0"/>
                        <a:t> </a:t>
                      </a:r>
                      <a:r>
                        <a:rPr lang="ru-RU" sz="1200" dirty="0" err="1"/>
                        <a:t>музейге</a:t>
                      </a:r>
                      <a:r>
                        <a:rPr lang="ru-RU" sz="1200" dirty="0"/>
                        <a:t> </a:t>
                      </a:r>
                      <a:r>
                        <a:rPr lang="ru-RU" sz="1200" dirty="0" err="1"/>
                        <a:t>барар</a:t>
                      </a:r>
                      <a:r>
                        <a:rPr lang="ru-RU" sz="1200" dirty="0"/>
                        <a:t> </a:t>
                      </a:r>
                      <a:r>
                        <a:rPr lang="ru-RU" sz="1200" dirty="0" err="1"/>
                        <a:t>ма</a:t>
                      </a:r>
                      <a:r>
                        <a:rPr lang="ru-RU" sz="1200" dirty="0"/>
                        <a:t> </a:t>
                      </a:r>
                      <a:r>
                        <a:rPr lang="ru-RU" sz="1200" dirty="0" err="1"/>
                        <a:t>едің</a:t>
                      </a:r>
                      <a:r>
                        <a:rPr lang="ru-RU" sz="1200" dirty="0"/>
                        <a:t>?”</a:t>
                      </a:r>
                    </a:p>
                  </a:txBody>
                  <a:tcPr marL="31415" marR="31415" marT="15708" marB="157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1236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4004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Сілтемеге кіріп тапсырманы орындау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padlet.com/nazziraabdinassir/ar-vr-ydrcsjcf3dr2gnm1</a:t>
            </a:r>
            <a:r>
              <a:rPr lang="kk-KZ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3507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685800" y="1668239"/>
            <a:ext cx="7772400" cy="300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25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89908982"/>
              </p:ext>
            </p:extLst>
          </p:nvPr>
        </p:nvGraphicFramePr>
        <p:xfrm>
          <a:off x="1387927" y="547012"/>
          <a:ext cx="6588580" cy="6189018"/>
        </p:xfrm>
        <a:graphic>
          <a:graphicData uri="http://schemas.openxmlformats.org/drawingml/2006/table">
            <a:tbl>
              <a:tblPr/>
              <a:tblGrid>
                <a:gridCol w="1647145">
                  <a:extLst>
                    <a:ext uri="{9D8B030D-6E8A-4147-A177-3AD203B41FA5}">
                      <a16:colId xmlns:a16="http://schemas.microsoft.com/office/drawing/2014/main" val="1866489534"/>
                    </a:ext>
                  </a:extLst>
                </a:gridCol>
                <a:gridCol w="1647145">
                  <a:extLst>
                    <a:ext uri="{9D8B030D-6E8A-4147-A177-3AD203B41FA5}">
                      <a16:colId xmlns:a16="http://schemas.microsoft.com/office/drawing/2014/main" val="1475367026"/>
                    </a:ext>
                  </a:extLst>
                </a:gridCol>
                <a:gridCol w="1647145">
                  <a:extLst>
                    <a:ext uri="{9D8B030D-6E8A-4147-A177-3AD203B41FA5}">
                      <a16:colId xmlns:a16="http://schemas.microsoft.com/office/drawing/2014/main" val="3141216154"/>
                    </a:ext>
                  </a:extLst>
                </a:gridCol>
                <a:gridCol w="1647145">
                  <a:extLst>
                    <a:ext uri="{9D8B030D-6E8A-4147-A177-3AD203B41FA5}">
                      <a16:colId xmlns:a16="http://schemas.microsoft.com/office/drawing/2014/main" val="1719905451"/>
                    </a:ext>
                  </a:extLst>
                </a:gridCol>
              </a:tblGrid>
              <a:tr h="192053">
                <a:tc>
                  <a:txBody>
                    <a:bodyPr/>
                    <a:lstStyle/>
                    <a:p>
                      <a:r>
                        <a:rPr lang="ru-RU" sz="1200" b="1" dirty="0"/>
                        <a:t>Атауы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/>
                        <a:t>Авторы / Жылы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/>
                        <a:t>Қысқаша мазмұны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err="1"/>
                        <a:t>Сілтеме</a:t>
                      </a:r>
                      <a:endParaRPr lang="ru-RU" sz="1200" b="1" dirty="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0020327"/>
                  </a:ext>
                </a:extLst>
              </a:tr>
              <a:tr h="583425">
                <a:tc>
                  <a:txBody>
                    <a:bodyPr/>
                    <a:lstStyle/>
                    <a:p>
                      <a:r>
                        <a:rPr lang="en-US" sz="1100" b="1" dirty="0"/>
                        <a:t>Augmented reality in museums – A review of applications and challenges</a:t>
                      </a:r>
                      <a:endParaRPr lang="en-US" sz="1100" dirty="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Bekele et al. (2018)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/>
                        <a:t>Музейлердегі</a:t>
                      </a:r>
                      <a:r>
                        <a:rPr lang="ru-RU" sz="1100" dirty="0"/>
                        <a:t> </a:t>
                      </a:r>
                      <a:r>
                        <a:rPr lang="en-US" sz="1100" dirty="0"/>
                        <a:t>AR </a:t>
                      </a:r>
                      <a:r>
                        <a:rPr lang="ru-RU" sz="1100" dirty="0" err="1"/>
                        <a:t>қолдану</a:t>
                      </a:r>
                      <a:r>
                        <a:rPr lang="ru-RU" sz="1100" dirty="0"/>
                        <a:t>, </a:t>
                      </a:r>
                      <a:r>
                        <a:rPr lang="ru-RU" sz="1100" dirty="0" err="1"/>
                        <a:t>артықшылықтары</a:t>
                      </a:r>
                      <a:r>
                        <a:rPr lang="ru-RU" sz="1100" dirty="0"/>
                        <a:t>, </a:t>
                      </a:r>
                      <a:r>
                        <a:rPr lang="ru-RU" sz="1100" dirty="0" err="1"/>
                        <a:t>техникалық</a:t>
                      </a:r>
                      <a:r>
                        <a:rPr lang="ru-RU" sz="1100" dirty="0"/>
                        <a:t> </a:t>
                      </a:r>
                      <a:r>
                        <a:rPr lang="ru-RU" sz="1100" dirty="0" err="1"/>
                        <a:t>шектеулер</a:t>
                      </a:r>
                      <a:endParaRPr lang="ru-RU" sz="1100" dirty="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linkClick r:id="rId2"/>
                        </a:rPr>
                        <a:t>DOI:10.1016/j.cag.2018.03.006</a:t>
                      </a:r>
                      <a:endParaRPr lang="en-US" sz="1100" dirty="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0919594"/>
                  </a:ext>
                </a:extLst>
              </a:tr>
              <a:tr h="518516">
                <a:tc>
                  <a:txBody>
                    <a:bodyPr/>
                    <a:lstStyle/>
                    <a:p>
                      <a:r>
                        <a:rPr lang="en-US" sz="1100" b="1"/>
                        <a:t>Mixed reality and museum education</a:t>
                      </a:r>
                      <a:endParaRPr lang="en-US" sz="110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Wojciechowski</a:t>
                      </a:r>
                      <a:r>
                        <a:rPr lang="en-US" sz="1100" dirty="0"/>
                        <a:t> et al. (2004)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/>
                        <a:t>Музейлерде интерактивті білім беру үшін </a:t>
                      </a:r>
                      <a:r>
                        <a:rPr lang="en-US" sz="1100"/>
                        <a:t>MR </a:t>
                      </a:r>
                      <a:r>
                        <a:rPr lang="ru-RU" sz="1100"/>
                        <a:t>қолдану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hlinkClick r:id="rId3"/>
                        </a:rPr>
                        <a:t>Springer</a:t>
                      </a:r>
                      <a:endParaRPr lang="en-US" sz="110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6469481"/>
                  </a:ext>
                </a:extLst>
              </a:tr>
              <a:tr h="518516">
                <a:tc>
                  <a:txBody>
                    <a:bodyPr/>
                    <a:lstStyle/>
                    <a:p>
                      <a:r>
                        <a:rPr lang="en-US" sz="1100" b="1"/>
                        <a:t>Creating immersive experiences in museums through virtual reality</a:t>
                      </a:r>
                      <a:endParaRPr lang="en-US" sz="110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Jung &amp; tom </a:t>
                      </a:r>
                      <a:r>
                        <a:rPr lang="en-US" sz="1100" dirty="0" err="1"/>
                        <a:t>Dieck</a:t>
                      </a:r>
                      <a:r>
                        <a:rPr lang="en-US" sz="1100" dirty="0"/>
                        <a:t> (2017)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/>
                        <a:t>VR туризм мен </a:t>
                      </a:r>
                      <a:r>
                        <a:rPr lang="ru-RU" sz="1100" dirty="0" err="1"/>
                        <a:t>экспозицияны</a:t>
                      </a:r>
                      <a:r>
                        <a:rPr lang="ru-RU" sz="1100" dirty="0"/>
                        <a:t> жаңа </a:t>
                      </a:r>
                      <a:r>
                        <a:rPr lang="ru-RU" sz="1100" dirty="0" err="1"/>
                        <a:t>деңгейге</a:t>
                      </a:r>
                      <a:r>
                        <a:rPr lang="ru-RU" sz="1100" dirty="0"/>
                        <a:t> </a:t>
                      </a:r>
                      <a:r>
                        <a:rPr lang="ru-RU" sz="1100" dirty="0" err="1"/>
                        <a:t>көтеру</a:t>
                      </a:r>
                      <a:endParaRPr lang="ru-RU" sz="1100" dirty="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hlinkClick r:id="rId4"/>
                        </a:rPr>
                        <a:t>DOI:10.1016/j.chb.2016.11.038</a:t>
                      </a:r>
                      <a:endParaRPr lang="en-US" sz="110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0595223"/>
                  </a:ext>
                </a:extLst>
              </a:tr>
              <a:tr h="518516">
                <a:tc>
                  <a:txBody>
                    <a:bodyPr/>
                    <a:lstStyle/>
                    <a:p>
                      <a:r>
                        <a:rPr lang="en-US" sz="1100" b="1"/>
                        <a:t>Augmented reality and storytelling in cultural heritage</a:t>
                      </a:r>
                      <a:endParaRPr lang="en-US" sz="110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Damala et al. (2009)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/>
                        <a:t>Мәдени </a:t>
                      </a:r>
                      <a:r>
                        <a:rPr lang="ru-RU" sz="1100" dirty="0" err="1"/>
                        <a:t>мұра</a:t>
                      </a:r>
                      <a:r>
                        <a:rPr lang="ru-RU" sz="1100" dirty="0"/>
                        <a:t> үшін </a:t>
                      </a:r>
                      <a:r>
                        <a:rPr lang="en-US" sz="1100" dirty="0"/>
                        <a:t>AR + </a:t>
                      </a:r>
                      <a:r>
                        <a:rPr lang="ru-RU" sz="1100" dirty="0" err="1"/>
                        <a:t>баяндау</a:t>
                      </a:r>
                      <a:r>
                        <a:rPr lang="ru-RU" sz="1100" dirty="0"/>
                        <a:t> </a:t>
                      </a:r>
                      <a:r>
                        <a:rPr lang="ru-RU" sz="1100" dirty="0" err="1"/>
                        <a:t>элементтері</a:t>
                      </a:r>
                      <a:endParaRPr lang="ru-RU" sz="1100" dirty="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hlinkClick r:id="rId5"/>
                        </a:rPr>
                        <a:t>DOI:10.1109/ISMAR.2009.5336486</a:t>
                      </a:r>
                      <a:endParaRPr lang="en-US" sz="110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9682414"/>
                  </a:ext>
                </a:extLst>
              </a:tr>
              <a:tr h="685729">
                <a:tc>
                  <a:txBody>
                    <a:bodyPr/>
                    <a:lstStyle/>
                    <a:p>
                      <a:r>
                        <a:rPr lang="en-US" sz="1100" b="1"/>
                        <a:t>Virtual and augmented reality for cultural heritage</a:t>
                      </a:r>
                      <a:endParaRPr lang="en-US" sz="110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Bekele et al. (2021)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/>
                        <a:t>Ғылыми шолу: </a:t>
                      </a:r>
                      <a:r>
                        <a:rPr lang="en-US" sz="1100" dirty="0"/>
                        <a:t>VR/AR-</a:t>
                      </a:r>
                      <a:r>
                        <a:rPr lang="ru-RU" sz="1100" dirty="0" err="1"/>
                        <a:t>дің</a:t>
                      </a:r>
                      <a:r>
                        <a:rPr lang="ru-RU" sz="1100" dirty="0"/>
                        <a:t> </a:t>
                      </a:r>
                      <a:r>
                        <a:rPr lang="ru-RU" sz="1100" dirty="0" err="1"/>
                        <a:t>мәдениетте</a:t>
                      </a:r>
                      <a:r>
                        <a:rPr lang="ru-RU" sz="1100" dirty="0"/>
                        <a:t> </a:t>
                      </a:r>
                      <a:r>
                        <a:rPr lang="ru-RU" sz="1100" dirty="0" err="1"/>
                        <a:t>қолданылуының</a:t>
                      </a:r>
                      <a:r>
                        <a:rPr lang="ru-RU" sz="1100" dirty="0"/>
                        <a:t> </a:t>
                      </a:r>
                      <a:r>
                        <a:rPr lang="ru-RU" sz="1100" dirty="0" err="1"/>
                        <a:t>эволюциясы</a:t>
                      </a:r>
                      <a:endParaRPr lang="ru-RU" sz="1100" dirty="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hlinkClick r:id="rId6"/>
                        </a:rPr>
                        <a:t>DOI:10.3390/information12020073</a:t>
                      </a:r>
                      <a:endParaRPr lang="en-US" sz="110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485051"/>
                  </a:ext>
                </a:extLst>
              </a:tr>
              <a:tr h="685729">
                <a:tc>
                  <a:txBody>
                    <a:bodyPr/>
                    <a:lstStyle/>
                    <a:p>
                      <a:r>
                        <a:rPr lang="en-US" sz="1100" b="1"/>
                        <a:t>The role of immersive technologies in museums</a:t>
                      </a:r>
                      <a:endParaRPr lang="en-US" sz="110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tom Dieck &amp; Jung (2019)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/>
                        <a:t>Музей </a:t>
                      </a:r>
                      <a:r>
                        <a:rPr lang="ru-RU" sz="1100" dirty="0" err="1"/>
                        <a:t>менеджменті</a:t>
                      </a:r>
                      <a:r>
                        <a:rPr lang="ru-RU" sz="1100" dirty="0"/>
                        <a:t> мен </a:t>
                      </a:r>
                      <a:r>
                        <a:rPr lang="ru-RU" sz="1100" dirty="0" err="1"/>
                        <a:t>келуші</a:t>
                      </a:r>
                      <a:r>
                        <a:rPr lang="ru-RU" sz="1100" dirty="0"/>
                        <a:t> </a:t>
                      </a:r>
                      <a:r>
                        <a:rPr lang="ru-RU" sz="1100" dirty="0" err="1"/>
                        <a:t>тәжірибесін</a:t>
                      </a:r>
                      <a:r>
                        <a:rPr lang="ru-RU" sz="1100" dirty="0"/>
                        <a:t> </a:t>
                      </a:r>
                      <a:r>
                        <a:rPr lang="ru-RU" sz="1100" dirty="0" err="1"/>
                        <a:t>цифрлық</a:t>
                      </a:r>
                      <a:r>
                        <a:rPr lang="ru-RU" sz="1100" dirty="0"/>
                        <a:t> </a:t>
                      </a:r>
                      <a:r>
                        <a:rPr lang="ru-RU" sz="1100" dirty="0" err="1"/>
                        <a:t>трансформациялау</a:t>
                      </a:r>
                      <a:endParaRPr lang="ru-RU" sz="1100" dirty="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hlinkClick r:id="rId7"/>
                        </a:rPr>
                        <a:t>Elsevier</a:t>
                      </a:r>
                      <a:endParaRPr lang="en-US" sz="110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6029206"/>
                  </a:ext>
                </a:extLst>
              </a:tr>
              <a:tr h="518516">
                <a:tc>
                  <a:txBody>
                    <a:bodyPr/>
                    <a:lstStyle/>
                    <a:p>
                      <a:r>
                        <a:rPr lang="nn-NO" sz="1100" b="1"/>
                        <a:t>Designing AR apps for museums</a:t>
                      </a:r>
                      <a:endParaRPr lang="nn-NO" sz="110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Damala &amp; Stojanovic (2011)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/>
                        <a:t>Қолданушы</a:t>
                      </a:r>
                      <a:r>
                        <a:rPr lang="ru-RU" sz="1100" dirty="0"/>
                        <a:t> </a:t>
                      </a:r>
                      <a:r>
                        <a:rPr lang="ru-RU" sz="1100" dirty="0" err="1"/>
                        <a:t>фокусындағы</a:t>
                      </a:r>
                      <a:r>
                        <a:rPr lang="ru-RU" sz="1100" dirty="0"/>
                        <a:t> </a:t>
                      </a:r>
                      <a:r>
                        <a:rPr lang="en-US" sz="1100" dirty="0"/>
                        <a:t>AR </a:t>
                      </a:r>
                      <a:r>
                        <a:rPr lang="ru-RU" sz="1100" dirty="0" err="1"/>
                        <a:t>қосымшалар</a:t>
                      </a:r>
                      <a:r>
                        <a:rPr lang="ru-RU" sz="1100" dirty="0"/>
                        <a:t> </a:t>
                      </a:r>
                      <a:r>
                        <a:rPr lang="ru-RU" sz="1100" dirty="0" err="1"/>
                        <a:t>жасау</a:t>
                      </a:r>
                      <a:r>
                        <a:rPr lang="ru-RU" sz="1100" dirty="0"/>
                        <a:t> </a:t>
                      </a:r>
                      <a:r>
                        <a:rPr lang="ru-RU" sz="1100" dirty="0" err="1"/>
                        <a:t>принциптері</a:t>
                      </a:r>
                      <a:endParaRPr lang="ru-RU" sz="1100" dirty="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linkClick r:id="rId8"/>
                        </a:rPr>
                        <a:t>IEEE Explore</a:t>
                      </a:r>
                      <a:endParaRPr lang="en-US" sz="1100" dirty="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260093"/>
                  </a:ext>
                </a:extLst>
              </a:tr>
              <a:tr h="685729">
                <a:tc>
                  <a:txBody>
                    <a:bodyPr/>
                    <a:lstStyle/>
                    <a:p>
                      <a:r>
                        <a:rPr lang="en-US" sz="1100" b="1"/>
                        <a:t>Museums in the digital age: Changing meanings of place, community and culture</a:t>
                      </a:r>
                      <a:endParaRPr lang="en-US" sz="110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Parry, R. (2007)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/>
                        <a:t>Цифрлық дәуір музейінің теориялық трансформациясы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linkClick r:id="rId9"/>
                        </a:rPr>
                        <a:t>Book</a:t>
                      </a:r>
                      <a:endParaRPr lang="en-US" sz="1100" dirty="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681350"/>
                  </a:ext>
                </a:extLst>
              </a:tr>
              <a:tr h="583425">
                <a:tc>
                  <a:txBody>
                    <a:bodyPr/>
                    <a:lstStyle/>
                    <a:p>
                      <a:r>
                        <a:rPr lang="en-US" sz="1100" b="1"/>
                        <a:t>Virtual museums from user's perspective</a:t>
                      </a:r>
                      <a:endParaRPr lang="en-US" sz="110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Sylaiou et al. (2010)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/>
                        <a:t>Виртуалды экспозициялар мен қолданушының эмоционалды реакциясы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linkClick r:id="rId10"/>
                        </a:rPr>
                        <a:t>DOI:10.1016/j.cag.2009.11.002</a:t>
                      </a:r>
                      <a:endParaRPr lang="en-US" sz="1100" dirty="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509841"/>
                  </a:ext>
                </a:extLst>
              </a:tr>
              <a:tr h="583425">
                <a:tc>
                  <a:txBody>
                    <a:bodyPr/>
                    <a:lstStyle/>
                    <a:p>
                      <a:r>
                        <a:rPr lang="en-US" sz="1100" b="1"/>
                        <a:t>Evaluation of a mobile AR app for museum learning</a:t>
                      </a:r>
                      <a:endParaRPr lang="en-US" sz="110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Yoon et al. (2012)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/>
                        <a:t>Студенттер мен оқушылар үшін </a:t>
                      </a:r>
                      <a:r>
                        <a:rPr lang="en-US" sz="1100"/>
                        <a:t>AR </a:t>
                      </a:r>
                      <a:r>
                        <a:rPr lang="ru-RU" sz="1100"/>
                        <a:t>арқылы білім беру нәтижелілігі</a:t>
                      </a:r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linkClick r:id="rId11"/>
                        </a:rPr>
                        <a:t>DOI:10.1109/ISMAR.2012.6402565</a:t>
                      </a:r>
                      <a:endParaRPr lang="en-US" sz="1100" dirty="0"/>
                    </a:p>
                  </a:txBody>
                  <a:tcPr marL="16152" marR="16152" marT="8076" marB="80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7147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9684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Семинарға берілген мақала бойынша сұрақтар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85330" y="3063484"/>
            <a:ext cx="7891456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Автоматтандырылған экспозиция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деген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не?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Авторлар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қандай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QR-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элементтерді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қолданған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технологиясын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қолдану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қай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музейге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қатысты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сипатталған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Қандай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мәселелер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туындаған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және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олар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қалай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шешілді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Егер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сіз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музейде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AR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орнататын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болсаңыз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қай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бөліктен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бастар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едіңіз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kk-KZ" altLang="ru-RU" sz="1800" cap="non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86150" y="496758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hlinkClick r:id="rId2"/>
              </a:rPr>
              <a:t>https://www.mentimeter.com/app/presentation/al8g92yd8gfy1ucd6hjrm7asdvv1xth4/edit?question=2ynjbq1rz2ax</a:t>
            </a:r>
            <a:r>
              <a:rPr lang="kk-KZ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4867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Семинар мақсаты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dirty="0" err="1"/>
              <a:t>Студенттер</a:t>
            </a:r>
            <a:r>
              <a:rPr dirty="0"/>
              <a:t> тарихи </a:t>
            </a:r>
            <a:r>
              <a:rPr dirty="0" err="1"/>
              <a:t>ескерткішті</a:t>
            </a:r>
            <a:r>
              <a:rPr dirty="0"/>
              <a:t> </a:t>
            </a:r>
            <a:r>
              <a:rPr dirty="0" err="1"/>
              <a:t>таңдап</a:t>
            </a:r>
            <a:r>
              <a:rPr dirty="0"/>
              <a:t>, </a:t>
            </a:r>
            <a:r>
              <a:rPr dirty="0" err="1"/>
              <a:t>оны</a:t>
            </a:r>
            <a:r>
              <a:rPr dirty="0"/>
              <a:t> AR немесе VR </a:t>
            </a:r>
            <a:r>
              <a:rPr dirty="0" err="1"/>
              <a:t>технологиялары</a:t>
            </a:r>
            <a:r>
              <a:rPr dirty="0"/>
              <a:t> арқылы </a:t>
            </a:r>
            <a:r>
              <a:rPr dirty="0" err="1"/>
              <a:t>цифрлық</a:t>
            </a:r>
            <a:r>
              <a:rPr dirty="0"/>
              <a:t> </a:t>
            </a:r>
            <a:r>
              <a:rPr dirty="0" err="1"/>
              <a:t>форматқа</a:t>
            </a:r>
            <a:r>
              <a:rPr dirty="0"/>
              <a:t> </a:t>
            </a:r>
            <a:r>
              <a:rPr dirty="0" err="1"/>
              <a:t>көшіру</a:t>
            </a:r>
            <a:r>
              <a:rPr dirty="0"/>
              <a:t> моделін ұсынады.</a:t>
            </a:r>
          </a:p>
          <a:p>
            <a:r>
              <a:rPr dirty="0" err="1" smtClean="0"/>
              <a:t>Жобаның</a:t>
            </a:r>
            <a:r>
              <a:rPr dirty="0" smtClean="0"/>
              <a:t> мақсаты </a:t>
            </a:r>
            <a:r>
              <a:rPr dirty="0"/>
              <a:t>– мәдени </a:t>
            </a:r>
            <a:r>
              <a:rPr dirty="0" err="1"/>
              <a:t>мұраны</a:t>
            </a:r>
            <a:r>
              <a:rPr dirty="0"/>
              <a:t> </a:t>
            </a:r>
            <a:r>
              <a:rPr dirty="0" err="1"/>
              <a:t>заманауи</a:t>
            </a:r>
            <a:r>
              <a:rPr dirty="0"/>
              <a:t> </a:t>
            </a:r>
            <a:r>
              <a:rPr dirty="0" err="1"/>
              <a:t>форматта</a:t>
            </a:r>
            <a:r>
              <a:rPr dirty="0"/>
              <a:t> </a:t>
            </a:r>
            <a:r>
              <a:rPr dirty="0" err="1"/>
              <a:t>таныту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Жоба жұмысының кезеңдері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t>1. Нысан таңдау (мысалы: Ясауи кесенесі)</a:t>
            </a:r>
          </a:p>
          <a:p>
            <a:r>
              <a:t>2. Ақпарат жинау (тарих, фото, аңыз, видео)</a:t>
            </a:r>
          </a:p>
          <a:p>
            <a:r>
              <a:t>3. Визуализация (3D/AR макет)</a:t>
            </a:r>
          </a:p>
          <a:p>
            <a:r>
              <a:t>4. Интерактив қосу (QR-code, аудио, анимация)</a:t>
            </a:r>
          </a:p>
          <a:p>
            <a:r>
              <a:t>5. Жобаны таныстыру (қорғау)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AR/VR құралдары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t>- CoSpaces Edu: интерактивті VR орта жасау</a:t>
            </a:r>
          </a:p>
          <a:p>
            <a:r>
              <a:t>- Sketchfab: дайын 3D модельдер</a:t>
            </a:r>
          </a:p>
          <a:p>
            <a:r>
              <a:t>- Polycam: телефонмен 3D скан</a:t>
            </a:r>
          </a:p>
          <a:p>
            <a:r>
              <a:t>- Vuforia / ZapWorks: AR marker негізі</a:t>
            </a:r>
          </a:p>
          <a:p>
            <a:r>
              <a:t>- Google Arts &amp; Culture: дайын VR турлар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Инструктаж: не істеу керек?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783114"/>
              </p:ext>
            </p:extLst>
          </p:nvPr>
        </p:nvGraphicFramePr>
        <p:xfrm>
          <a:off x="522046" y="2106386"/>
          <a:ext cx="82296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FFFFFF"/>
                          </a:solidFill>
                        </a:defRPr>
                      </a:pPr>
                      <a:r>
                        <a:rPr dirty="0" err="1"/>
                        <a:t>Кезең</a:t>
                      </a:r>
                      <a:endParaRPr dirty="0"/>
                    </a:p>
                  </a:txBody>
                  <a:tcP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FFFFFF"/>
                          </a:solidFill>
                        </a:defRPr>
                      </a:pPr>
                      <a:r>
                        <a:rPr dirty="0" err="1"/>
                        <a:t>Міндет</a:t>
                      </a:r>
                      <a:endParaRPr dirty="0"/>
                    </a:p>
                  </a:txBody>
                  <a:tcP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FFFFFF"/>
                          </a:solidFill>
                        </a:defRPr>
                      </a:pPr>
                      <a:r>
                        <a:t>Ұсынылған құрал</a:t>
                      </a:r>
                    </a:p>
                  </a:txBody>
                  <a:tcP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1. Нысан таңдау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rPr dirty="0"/>
                        <a:t>Тарихи/мәдени </a:t>
                      </a:r>
                      <a:r>
                        <a:rPr dirty="0" err="1"/>
                        <a:t>ескерткіш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таңдау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Google, Wikipedia, энциклопедия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2. Ақпарат жинау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Факт, сурет, бейне, аңыз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YouTube, кітап, мұрағат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3. Визуалдау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3D немесе VR макет жасау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Sketchfab, CoSpaces, Polycam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4. Интерактив қосу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QR, аудио, кнопка т.б.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Vuforia, ZapWorks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5. Презентация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5 мин жобаны қорғау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rPr dirty="0"/>
                        <a:t>PowerPoint, </a:t>
                      </a:r>
                      <a:r>
                        <a:rPr dirty="0" err="1"/>
                        <a:t>Canva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Жобаны қорғау кезінде: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t>1. Бұл қандай ескерткіш және қайдан алынған?</a:t>
            </a:r>
          </a:p>
          <a:p>
            <a:r>
              <a:t>2. AR немесе VR қалай іске қосылады?</a:t>
            </a:r>
          </a:p>
          <a:p>
            <a:r>
              <a:t>3. Турист не көреді/естіледі?</a:t>
            </a:r>
          </a:p>
          <a:p>
            <a:r>
              <a:t>4. Интерактив қандай элементтермен жасалды?</a:t>
            </a:r>
          </a:p>
          <a:p>
            <a:r>
              <a:t>5. Бұл жоба кімге арналған және не үшін маңызды?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Қысқаша</a:t>
            </a:r>
            <a:r>
              <a:rPr lang="ru-RU" dirty="0"/>
              <a:t> </a:t>
            </a:r>
            <a:r>
              <a:rPr lang="ru-RU" dirty="0" err="1"/>
              <a:t>пікірталас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www.mentimeter.com/app/presentation/al8g92yd8gfy1ucd6hjrm7asdvv1xth4/edit?question=2ynjbq1rz2ax</a:t>
            </a:r>
            <a:r>
              <a:rPr lang="kk-KZ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1928023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86</TotalTime>
  <Words>681</Words>
  <Application>Microsoft Office PowerPoint</Application>
  <PresentationFormat>Экран (4:3)</PresentationFormat>
  <Paragraphs>118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Tw Cen MT</vt:lpstr>
      <vt:lpstr>Капля</vt:lpstr>
      <vt:lpstr>Ескерткішті AR/VR форматқа көшіру</vt:lpstr>
      <vt:lpstr>Презентация PowerPoint</vt:lpstr>
      <vt:lpstr>Семинарға берілген мақала бойынша сұрақтар</vt:lpstr>
      <vt:lpstr>Семинар мақсаты</vt:lpstr>
      <vt:lpstr>Жоба жұмысының кезеңдері</vt:lpstr>
      <vt:lpstr>AR/VR құралдары</vt:lpstr>
      <vt:lpstr>Инструктаж: не істеу керек?</vt:lpstr>
      <vt:lpstr>Жобаны қорғау кезінде:</vt:lpstr>
      <vt:lpstr>Қысқаша пікірталас:</vt:lpstr>
      <vt:lpstr>Презентация PowerPoint</vt:lpstr>
      <vt:lpstr>Сілтемеге кіріп тапсырманы орындау 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Ескерткішті AR/VR форматқа көшіру</dc:title>
  <dc:subject/>
  <dc:creator/>
  <cp:keywords/>
  <dc:description>generated using python-pptx</dc:description>
  <cp:lastModifiedBy>User</cp:lastModifiedBy>
  <cp:revision>12</cp:revision>
  <dcterms:created xsi:type="dcterms:W3CDTF">2013-01-27T09:14:16Z</dcterms:created>
  <dcterms:modified xsi:type="dcterms:W3CDTF">2025-09-18T19:20:44Z</dcterms:modified>
  <cp:category/>
</cp:coreProperties>
</file>